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3"/>
  </p:notesMasterIdLst>
  <p:sldIdLst>
    <p:sldId id="258" r:id="rId2"/>
    <p:sldId id="342" r:id="rId3"/>
    <p:sldId id="259" r:id="rId4"/>
    <p:sldId id="262" r:id="rId5"/>
    <p:sldId id="268" r:id="rId6"/>
    <p:sldId id="311" r:id="rId7"/>
    <p:sldId id="269" r:id="rId8"/>
    <p:sldId id="270" r:id="rId9"/>
    <p:sldId id="264" r:id="rId10"/>
    <p:sldId id="260" r:id="rId11"/>
    <p:sldId id="261" r:id="rId12"/>
    <p:sldId id="271" r:id="rId13"/>
    <p:sldId id="312" r:id="rId14"/>
    <p:sldId id="313" r:id="rId15"/>
    <p:sldId id="314" r:id="rId16"/>
    <p:sldId id="315" r:id="rId17"/>
    <p:sldId id="352" r:id="rId18"/>
    <p:sldId id="316" r:id="rId19"/>
    <p:sldId id="317" r:id="rId20"/>
    <p:sldId id="318" r:id="rId21"/>
    <p:sldId id="319" r:id="rId22"/>
    <p:sldId id="321" r:id="rId23"/>
    <p:sldId id="322" r:id="rId24"/>
    <p:sldId id="323" r:id="rId25"/>
    <p:sldId id="324" r:id="rId26"/>
    <p:sldId id="285" r:id="rId27"/>
    <p:sldId id="286" r:id="rId28"/>
    <p:sldId id="287" r:id="rId29"/>
    <p:sldId id="307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43" r:id="rId39"/>
    <p:sldId id="308" r:id="rId40"/>
    <p:sldId id="310" r:id="rId41"/>
    <p:sldId id="309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31" r:id="rId51"/>
    <p:sldId id="332" r:id="rId52"/>
    <p:sldId id="333" r:id="rId53"/>
    <p:sldId id="334" r:id="rId54"/>
    <p:sldId id="335" r:id="rId55"/>
    <p:sldId id="297" r:id="rId56"/>
    <p:sldId id="336" r:id="rId57"/>
    <p:sldId id="337" r:id="rId58"/>
    <p:sldId id="338" r:id="rId59"/>
    <p:sldId id="339" r:id="rId60"/>
    <p:sldId id="340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 showGuides="1">
      <p:cViewPr>
        <p:scale>
          <a:sx n="100" d="100"/>
          <a:sy n="100" d="100"/>
        </p:scale>
        <p:origin x="9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7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</a:t>
            </a:r>
            <a:r>
              <a:rPr lang="en-US" sz="2400" dirty="0" smtClean="0"/>
              <a:t>through: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</a:t>
            </a:r>
            <a:r>
              <a:rPr lang="en-US" sz="2400" dirty="0" smtClean="0"/>
              <a:t>stepwise </a:t>
            </a:r>
            <a:r>
              <a:rPr lang="en-US" sz="2400" dirty="0"/>
              <a:t>variable selection - iteratively building an optimal subset of </a:t>
            </a:r>
            <a:r>
              <a:rPr lang="en-US" sz="2400" dirty="0" smtClean="0"/>
              <a:t>	predictors </a:t>
            </a:r>
            <a:r>
              <a:rPr lang="en-US" sz="2400" dirty="0"/>
              <a:t>by optimizing a fixed model evaluation metric each </a:t>
            </a:r>
            <a:r>
              <a:rPr lang="en-US" sz="2400" dirty="0" smtClean="0"/>
              <a:t>time,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Today we will see selecting </a:t>
            </a:r>
            <a:r>
              <a:rPr lang="en-US" sz="2400" dirty="0"/>
              <a:t>an optimal model </a:t>
            </a:r>
            <a:r>
              <a:rPr lang="en-US" sz="2400" dirty="0" smtClean="0"/>
              <a:t>by cross </a:t>
            </a:r>
            <a:r>
              <a:rPr lang="en-US" sz="2400" dirty="0"/>
              <a:t>validation - </a:t>
            </a:r>
            <a:r>
              <a:rPr lang="en-US" sz="2400" dirty="0" smtClean="0"/>
              <a:t>evaluating </a:t>
            </a:r>
            <a:r>
              <a:rPr lang="en-US" sz="2400" dirty="0"/>
              <a:t>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And also today, </a:t>
            </a:r>
            <a:r>
              <a:rPr lang="en-US" sz="2400" dirty="0"/>
              <a:t>we will also address the issue of discouraging extreme values in model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 evening section is canceled (no low attendance) </a:t>
            </a:r>
          </a:p>
          <a:p>
            <a:r>
              <a:rPr lang="en-US" dirty="0" smtClean="0"/>
              <a:t>209 OH: You can use Pavlos and Kevin’s OH for 209 material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6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6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through K-fold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plot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2439</TotalTime>
  <Words>1973</Words>
  <Application>Microsoft Macintosh PowerPoint</Application>
  <PresentationFormat>Widescreen</PresentationFormat>
  <Paragraphs>305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Calibri</vt:lpstr>
      <vt:lpstr>Cambria Math</vt:lpstr>
      <vt:lpstr>Karla</vt:lpstr>
      <vt:lpstr>Mangal</vt:lpstr>
      <vt:lpstr>STIXGeneral</vt:lpstr>
      <vt:lpstr>Symbol</vt:lpstr>
      <vt:lpstr>Arial</vt:lpstr>
      <vt:lpstr>GEC_template</vt:lpstr>
      <vt:lpstr>Lecture 7: Regularization</vt:lpstr>
      <vt:lpstr>Announcements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Leave-One-Out</vt:lpstr>
      <vt:lpstr>K-Fold Cross Validation </vt:lpstr>
      <vt:lpstr>Cross Validation</vt:lpstr>
      <vt:lpstr>Predictor Selection: Cross Validation</vt:lpstr>
      <vt:lpstr>kNN Revisited</vt:lpstr>
      <vt:lpstr>kNN Revisited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Spaghetti plot</vt:lpstr>
      <vt:lpstr>Bias vs Variance</vt:lpstr>
      <vt:lpstr>Bias vs Variance</vt:lpstr>
      <vt:lpstr>K-Fold with k=100 </vt:lpstr>
      <vt:lpstr>K-fold with k=100 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Variable Selection as Regularization</vt:lpstr>
      <vt:lpstr>Behind Ordinary Lease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72</cp:revision>
  <dcterms:created xsi:type="dcterms:W3CDTF">2018-07-11T02:31:23Z</dcterms:created>
  <dcterms:modified xsi:type="dcterms:W3CDTF">2018-10-01T16:57:58Z</dcterms:modified>
</cp:coreProperties>
</file>